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7"/>
  </p:notesMasterIdLst>
  <p:sldIdLst>
    <p:sldId id="258" r:id="rId2"/>
    <p:sldId id="285" r:id="rId3"/>
    <p:sldId id="272" r:id="rId4"/>
    <p:sldId id="275" r:id="rId5"/>
    <p:sldId id="288" r:id="rId6"/>
  </p:sldIdLst>
  <p:sldSz cx="9144000" cy="6858000" type="screen4x3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0A8"/>
    <a:srgbClr val="2A80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69" autoAdjust="0"/>
  </p:normalViewPr>
  <p:slideViewPr>
    <p:cSldViewPr>
      <p:cViewPr varScale="1">
        <p:scale>
          <a:sx n="86" d="100"/>
          <a:sy n="86" d="100"/>
        </p:scale>
        <p:origin x="1524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58FCF0A6-EB1A-49A6-AA3F-EAF050BEBFE1}" type="datetimeFigureOut">
              <a:rPr lang="en-US" smtClean="0"/>
              <a:t>10/31/2025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D20E9D4D-9E01-4E3F-A87E-EF8B1EE79EC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253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4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1" name="Rectangle 10"/>
          <p:cNvSpPr/>
          <p:nvPr/>
        </p:nvSpPr>
        <p:spPr>
          <a:xfrm>
            <a:off x="989955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2" name="Rectangle 11"/>
          <p:cNvSpPr/>
          <p:nvPr/>
        </p:nvSpPr>
        <p:spPr>
          <a:xfrm>
            <a:off x="990603" y="1009656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3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3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8" y="5357598"/>
            <a:ext cx="1213821" cy="365125"/>
          </a:xfrm>
        </p:spPr>
        <p:txBody>
          <a:bodyPr/>
          <a:lstStyle/>
          <a:p>
            <a:fld id="{70DD5854-3C03-4D22-915B-95D1A97D7DA8}" type="datetimeFigureOut">
              <a:rPr lang="en-US" smtClean="0"/>
              <a:t>10/31/2025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7" y="5357598"/>
            <a:ext cx="503484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3" y="5357598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20D0FD3E-8AE8-493F-9BAF-684956D2B59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5854-3C03-4D22-915B-95D1A97D7DA8}" type="datetimeFigureOut">
              <a:rPr lang="en-US" smtClean="0"/>
              <a:t>10/31/2025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0FD3E-8AE8-493F-9BAF-684956D2B59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4" y="925696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4" y="1106318"/>
            <a:ext cx="5178779" cy="440266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5854-3C03-4D22-915B-95D1A97D7DA8}" type="datetimeFigureOut">
              <a:rPr lang="en-US" smtClean="0"/>
              <a:t>10/31/2025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0FD3E-8AE8-493F-9BAF-684956D2B59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5854-3C03-4D22-915B-95D1A97D7DA8}" type="datetimeFigureOut">
              <a:rPr lang="en-US" smtClean="0"/>
              <a:t>10/31/2025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0FD3E-8AE8-493F-9BAF-684956D2B59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80" y="2239436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70" y="3725340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5854-3C03-4D22-915B-95D1A97D7DA8}" type="datetimeFigureOut">
              <a:rPr lang="en-US" smtClean="0"/>
              <a:t>10/31/2025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0FD3E-8AE8-493F-9BAF-684956D2B59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5854-3C03-4D22-915B-95D1A97D7DA8}" type="datetimeFigureOut">
              <a:rPr lang="en-US" smtClean="0"/>
              <a:t>10/31/2025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0FD3E-8AE8-493F-9BAF-684956D2B59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72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5854-3C03-4D22-915B-95D1A97D7DA8}" type="datetimeFigureOut">
              <a:rPr lang="en-US" smtClean="0"/>
              <a:t>10/31/2025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0FD3E-8AE8-493F-9BAF-684956D2B59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5854-3C03-4D22-915B-95D1A97D7DA8}" type="datetimeFigureOut">
              <a:rPr lang="en-US" smtClean="0"/>
              <a:t>10/31/2025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0FD3E-8AE8-493F-9BAF-684956D2B59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5854-3C03-4D22-915B-95D1A97D7DA8}" type="datetimeFigureOut">
              <a:rPr lang="en-US" smtClean="0"/>
              <a:t>10/31/2025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0FD3E-8AE8-493F-9BAF-684956D2B59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6" name="Rectangle 15"/>
          <p:cNvSpPr/>
          <p:nvPr/>
        </p:nvSpPr>
        <p:spPr>
          <a:xfrm rot="60000">
            <a:off x="4468875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7" name="Rectangle 16"/>
          <p:cNvSpPr/>
          <p:nvPr/>
        </p:nvSpPr>
        <p:spPr>
          <a:xfrm rot="60000">
            <a:off x="4471419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3" name="Rectangle 12"/>
          <p:cNvSpPr/>
          <p:nvPr/>
        </p:nvSpPr>
        <p:spPr>
          <a:xfrm rot="21540000">
            <a:off x="749207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4" name="Rectangle 13"/>
          <p:cNvSpPr/>
          <p:nvPr/>
        </p:nvSpPr>
        <p:spPr>
          <a:xfrm rot="21540000">
            <a:off x="749811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8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2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6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9" y="5885678"/>
            <a:ext cx="1213821" cy="365125"/>
          </a:xfrm>
        </p:spPr>
        <p:txBody>
          <a:bodyPr/>
          <a:lstStyle/>
          <a:p>
            <a:fld id="{70DD5854-3C03-4D22-915B-95D1A97D7DA8}" type="datetimeFigureOut">
              <a:rPr lang="en-US" smtClean="0"/>
              <a:t>10/31/2025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7" y="5829267"/>
            <a:ext cx="352260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6" y="5896967"/>
            <a:ext cx="554023" cy="365125"/>
          </a:xfrm>
        </p:spPr>
        <p:txBody>
          <a:bodyPr/>
          <a:lstStyle/>
          <a:p>
            <a:fld id="{20D0FD3E-8AE8-493F-9BAF-684956D2B59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2" name="Rectangle 11"/>
          <p:cNvSpPr/>
          <p:nvPr/>
        </p:nvSpPr>
        <p:spPr>
          <a:xfrm rot="21540000">
            <a:off x="749207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3" name="Rectangle 12"/>
          <p:cNvSpPr/>
          <p:nvPr/>
        </p:nvSpPr>
        <p:spPr>
          <a:xfrm rot="21540000">
            <a:off x="745061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9" name="Rectangle 28"/>
          <p:cNvSpPr/>
          <p:nvPr/>
        </p:nvSpPr>
        <p:spPr>
          <a:xfrm rot="60000">
            <a:off x="4468875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0" name="Rectangle 29"/>
          <p:cNvSpPr/>
          <p:nvPr/>
        </p:nvSpPr>
        <p:spPr>
          <a:xfrm rot="60000">
            <a:off x="4464771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8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8" y="5888743"/>
            <a:ext cx="1213821" cy="365125"/>
          </a:xfrm>
        </p:spPr>
        <p:txBody>
          <a:bodyPr/>
          <a:lstStyle/>
          <a:p>
            <a:fld id="{70DD5854-3C03-4D22-915B-95D1A97D7DA8}" type="datetimeFigureOut">
              <a:rPr lang="en-US" smtClean="0"/>
              <a:t>10/31/2025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72" y="5831043"/>
            <a:ext cx="331904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92" y="5900032"/>
            <a:ext cx="554023" cy="365125"/>
          </a:xfrm>
        </p:spPr>
        <p:txBody>
          <a:bodyPr/>
          <a:lstStyle/>
          <a:p>
            <a:fld id="{20D0FD3E-8AE8-493F-9BAF-684956D2B59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3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3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6" y="817588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3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9" y="5809158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70DD5854-3C03-4D22-915B-95D1A97D7DA8}" type="datetimeFigureOut">
              <a:rPr lang="en-US" smtClean="0"/>
              <a:t>10/31/2025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3" y="5809158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5" y="5809158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20D0FD3E-8AE8-493F-9BAF-684956D2B592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3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13" indent="-274313" algn="l" defTabSz="914377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64" indent="-274313" algn="l" defTabSz="914377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indent="-228594" algn="l" defTabSz="914377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28" indent="-228594" algn="l" defTabSz="914377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879" indent="-228594" algn="l" defTabSz="914377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30" indent="-228594" algn="l" defTabSz="914377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381" indent="-228594" algn="l" defTabSz="914377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131" indent="-228594" algn="l" defTabSz="914377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882" indent="-228594" algn="l" defTabSz="914377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5" y="35317"/>
            <a:ext cx="6965245" cy="1202485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Live Auction</a:t>
            </a:r>
            <a:br>
              <a:rPr lang="en-US" sz="3600" dirty="0"/>
            </a:br>
            <a:r>
              <a:rPr lang="en-US" sz="3600" b="1" dirty="0"/>
              <a:t>L-1 – </a:t>
            </a:r>
            <a:r>
              <a:rPr lang="en-US" sz="3600" b="1" dirty="0">
                <a:solidFill>
                  <a:schemeClr val="bg2">
                    <a:lumMod val="50000"/>
                  </a:schemeClr>
                </a:solidFill>
              </a:rPr>
              <a:t>Blue Topaz Pendant Necklace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1"/>
            <a:ext cx="6172200" cy="50937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/>
              <a:t>This gorgeous 16” Solid 14-Karat Gold Necklace features:</a:t>
            </a:r>
            <a:br>
              <a:rPr lang="en-US" sz="1800" dirty="0"/>
            </a:br>
            <a:endParaRPr lang="en-US" sz="1800" dirty="0"/>
          </a:p>
          <a:p>
            <a:r>
              <a:rPr lang="en-US" sz="1800" dirty="0"/>
              <a:t>A </a:t>
            </a:r>
            <a:r>
              <a:rPr lang="en-US" sz="1800" b="1" dirty="0"/>
              <a:t>14-Karat Yellow-Gold </a:t>
            </a:r>
            <a:r>
              <a:rPr lang="en-US" sz="1800" dirty="0"/>
              <a:t>and</a:t>
            </a:r>
            <a:r>
              <a:rPr lang="en-US" sz="1800" b="1" dirty="0"/>
              <a:t> Hammer-Finished Pendant</a:t>
            </a:r>
            <a:r>
              <a:rPr lang="en-US" sz="1800" dirty="0"/>
              <a:t/>
            </a:r>
            <a:br>
              <a:rPr lang="en-US" sz="1800" dirty="0"/>
            </a:br>
            <a:endParaRPr lang="en-US" sz="1400" dirty="0"/>
          </a:p>
          <a:p>
            <a:r>
              <a:rPr lang="en-US" sz="1800" dirty="0"/>
              <a:t>Set with a </a:t>
            </a:r>
            <a:r>
              <a:rPr lang="en-US" sz="1800" b="1" dirty="0"/>
              <a:t>1</a:t>
            </a:r>
            <a:r>
              <a:rPr lang="en-US" sz="2000" b="1" dirty="0"/>
              <a:t>.</a:t>
            </a:r>
            <a:r>
              <a:rPr lang="en-US" sz="1800" b="1" dirty="0"/>
              <a:t>75-Carat Checkerboard-Faceted Blue Topaz </a:t>
            </a:r>
            <a:r>
              <a:rPr lang="en-US" sz="1800" dirty="0"/>
              <a:t>semi-precious gemstone</a:t>
            </a:r>
            <a:r>
              <a:rPr lang="en-US" sz="1800" b="1" dirty="0"/>
              <a:t> </a:t>
            </a:r>
            <a:r>
              <a:rPr lang="en-US" sz="1800" dirty="0"/>
              <a:t/>
            </a:r>
            <a:br>
              <a:rPr lang="en-US" sz="1800" dirty="0"/>
            </a:br>
            <a:endParaRPr lang="en-US" sz="1400" dirty="0"/>
          </a:p>
          <a:p>
            <a:r>
              <a:rPr lang="en-US" sz="1800" dirty="0"/>
              <a:t>On a </a:t>
            </a:r>
            <a:r>
              <a:rPr lang="en-US" sz="1800" b="1" dirty="0"/>
              <a:t>16”</a:t>
            </a:r>
            <a:r>
              <a:rPr lang="en-US" sz="1800" dirty="0"/>
              <a:t> </a:t>
            </a:r>
            <a:r>
              <a:rPr lang="en-US" sz="1800" b="1" dirty="0"/>
              <a:t>Solid 14-Karat Gold Chain  </a:t>
            </a:r>
            <a:r>
              <a:rPr lang="en-US" sz="1800" dirty="0"/>
              <a:t/>
            </a:r>
            <a:br>
              <a:rPr lang="en-US" sz="1800" dirty="0"/>
            </a:br>
            <a:endParaRPr lang="en-US" sz="1400" dirty="0"/>
          </a:p>
          <a:p>
            <a:r>
              <a:rPr lang="en-US" sz="1800" dirty="0"/>
              <a:t>Perfect for </a:t>
            </a:r>
            <a:r>
              <a:rPr lang="en-US" sz="1800" b="1" dirty="0"/>
              <a:t>Every Day </a:t>
            </a:r>
            <a:r>
              <a:rPr lang="en-US" sz="1800" dirty="0"/>
              <a:t>as well as Special Occasions</a:t>
            </a:r>
            <a:br>
              <a:rPr lang="en-US" sz="1800" dirty="0"/>
            </a:br>
            <a:endParaRPr lang="en-US" sz="1800" dirty="0"/>
          </a:p>
          <a:p>
            <a:pPr marL="0" indent="0">
              <a:buNone/>
            </a:pPr>
            <a:r>
              <a:rPr lang="en-US" sz="1700" b="1" dirty="0"/>
              <a:t>Donated by: Alexander J. Bongiorno Jeweler - Troy  </a:t>
            </a:r>
            <a:br>
              <a:rPr lang="en-US" sz="1700" b="1" dirty="0"/>
            </a:br>
            <a:r>
              <a:rPr lang="en-US" sz="1700" b="1" dirty="0"/>
              <a:t>                                          </a:t>
            </a:r>
            <a:br>
              <a:rPr lang="en-US" sz="1700" b="1" dirty="0"/>
            </a:br>
            <a:r>
              <a:rPr lang="en-US" sz="1700" b="1" dirty="0"/>
              <a:t>Value: $1,950</a:t>
            </a:r>
            <a:br>
              <a:rPr lang="en-US" sz="1700" b="1" dirty="0"/>
            </a:br>
            <a:r>
              <a:rPr lang="en-US" sz="1700" b="1" dirty="0"/>
              <a:t/>
            </a:r>
            <a:br>
              <a:rPr lang="en-US" sz="1700" b="1" dirty="0"/>
            </a:br>
            <a:r>
              <a:rPr lang="en-US" sz="1700" b="1" dirty="0"/>
              <a:t>Starting Bid: $500 </a:t>
            </a:r>
            <a:r>
              <a:rPr lang="en-US" sz="1200" dirty="0"/>
              <a:t/>
            </a:r>
            <a:br>
              <a:rPr lang="en-US" sz="1200" dirty="0"/>
            </a:br>
            <a:r>
              <a:rPr lang="en-US" sz="1200" dirty="0"/>
              <a:t/>
            </a:r>
            <a:br>
              <a:rPr lang="en-US" sz="1200" dirty="0"/>
            </a:br>
            <a:r>
              <a:rPr lang="en-US" sz="1200" dirty="0"/>
              <a:t/>
            </a:r>
            <a:br>
              <a:rPr lang="en-US" sz="1200" dirty="0"/>
            </a:br>
            <a:endParaRPr lang="en-US" sz="1800" i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0" y="1676404"/>
            <a:ext cx="3048000" cy="4234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957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522" y="85499"/>
            <a:ext cx="8259337" cy="1618783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Live Auction</a:t>
            </a:r>
            <a:br>
              <a:rPr lang="en-US" sz="3600" dirty="0"/>
            </a:br>
            <a:r>
              <a:rPr lang="en-US" sz="3600" b="1" dirty="0"/>
              <a:t>L-2 – </a:t>
            </a:r>
            <a:r>
              <a:rPr lang="en-US" sz="3600" b="1" i="1" dirty="0">
                <a:solidFill>
                  <a:srgbClr val="0060A8"/>
                </a:solidFill>
              </a:rPr>
              <a:t>Ultimate Mackinac Escape </a:t>
            </a:r>
            <a:r>
              <a:rPr lang="en-US" sz="3600" b="1" dirty="0">
                <a:solidFill>
                  <a:srgbClr val="0060A8"/>
                </a:solidFill>
              </a:rPr>
              <a:t>–</a:t>
            </a:r>
            <a:br>
              <a:rPr lang="en-US" sz="3600" b="1" dirty="0">
                <a:solidFill>
                  <a:srgbClr val="0060A8"/>
                </a:solidFill>
              </a:rPr>
            </a:br>
            <a:r>
              <a:rPr lang="en-US" sz="3600" b="1" dirty="0">
                <a:solidFill>
                  <a:srgbClr val="0060A8"/>
                </a:solidFill>
              </a:rPr>
              <a:t>The Inn at </a:t>
            </a:r>
            <a:r>
              <a:rPr lang="en-US" sz="3600" b="1" dirty="0" err="1">
                <a:solidFill>
                  <a:srgbClr val="0060A8"/>
                </a:solidFill>
              </a:rPr>
              <a:t>Stonecliffe</a:t>
            </a:r>
            <a:r>
              <a:rPr lang="en-US" sz="3600" b="1" dirty="0">
                <a:solidFill>
                  <a:srgbClr val="0060A8"/>
                </a:solidFill>
              </a:rPr>
              <a:t>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8781" y="1847390"/>
            <a:ext cx="4445620" cy="4705815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endParaRPr lang="en-US" sz="3800" dirty="0"/>
          </a:p>
          <a:p>
            <a:r>
              <a:rPr lang="en-US" sz="3800" dirty="0"/>
              <a:t>Experience the perfect blend of luxury </a:t>
            </a:r>
            <a:br>
              <a:rPr lang="en-US" sz="3800" dirty="0"/>
            </a:br>
            <a:r>
              <a:rPr lang="en-US" sz="3800" dirty="0"/>
              <a:t>and charm at </a:t>
            </a:r>
            <a:r>
              <a:rPr lang="en-US" sz="3800" b="1" dirty="0"/>
              <a:t>The Inn at </a:t>
            </a:r>
            <a:r>
              <a:rPr lang="en-US" sz="3800" b="1" dirty="0" err="1"/>
              <a:t>Stonecliffe</a:t>
            </a:r>
            <a:endParaRPr lang="en-US" sz="3800" b="1" dirty="0"/>
          </a:p>
          <a:p>
            <a:endParaRPr lang="en-US" sz="3800" dirty="0"/>
          </a:p>
          <a:p>
            <a:r>
              <a:rPr lang="en-US" sz="3800" dirty="0"/>
              <a:t>Package includes a </a:t>
            </a:r>
            <a:r>
              <a:rPr lang="en-US" sz="3800" b="1" dirty="0"/>
              <a:t>2-Night Stay for </a:t>
            </a:r>
            <a:br>
              <a:rPr lang="en-US" sz="3800" b="1" dirty="0"/>
            </a:br>
            <a:r>
              <a:rPr lang="en-US" sz="3800" b="1" dirty="0"/>
              <a:t>2 guests </a:t>
            </a:r>
            <a:r>
              <a:rPr lang="en-US" sz="3800" dirty="0"/>
              <a:t> </a:t>
            </a:r>
            <a:r>
              <a:rPr lang="en-US" sz="3800" b="1" dirty="0"/>
              <a:t/>
            </a:r>
            <a:br>
              <a:rPr lang="en-US" sz="3800" b="1" dirty="0"/>
            </a:br>
            <a:endParaRPr lang="en-US" sz="3800" b="1" dirty="0"/>
          </a:p>
          <a:p>
            <a:r>
              <a:rPr lang="en-US" sz="3800" b="1" dirty="0"/>
              <a:t>Best Available Room</a:t>
            </a:r>
            <a:r>
              <a:rPr lang="en-US" sz="3800" dirty="0"/>
              <a:t>, subject to availability</a:t>
            </a:r>
            <a:br>
              <a:rPr lang="en-US" sz="3800" dirty="0"/>
            </a:br>
            <a:endParaRPr lang="en-US" sz="3800" dirty="0"/>
          </a:p>
          <a:p>
            <a:r>
              <a:rPr lang="en-US" sz="3800" dirty="0"/>
              <a:t>Enjoy the </a:t>
            </a:r>
            <a:r>
              <a:rPr lang="en-US" sz="3800" b="1" dirty="0"/>
              <a:t>Numerous Amenities</a:t>
            </a:r>
            <a:r>
              <a:rPr lang="en-US" sz="3800" dirty="0"/>
              <a:t>, including (2) Pools</a:t>
            </a:r>
            <a:br>
              <a:rPr lang="en-US" sz="3800" dirty="0"/>
            </a:br>
            <a:endParaRPr lang="en-US" sz="3800" dirty="0"/>
          </a:p>
          <a:p>
            <a:r>
              <a:rPr lang="en-US" sz="3800" b="1" dirty="0"/>
              <a:t>Includes Dinner for 2 (up to $200) </a:t>
            </a:r>
            <a:r>
              <a:rPr lang="en-US" sz="3800" dirty="0"/>
              <a:t/>
            </a:r>
            <a:br>
              <a:rPr lang="en-US" sz="3800" dirty="0"/>
            </a:br>
            <a:r>
              <a:rPr lang="en-US" sz="3800" dirty="0"/>
              <a:t>to enjoy during your stay</a:t>
            </a:r>
            <a:br>
              <a:rPr lang="en-US" sz="3800" dirty="0"/>
            </a:br>
            <a:endParaRPr lang="en-US" sz="3800" dirty="0"/>
          </a:p>
          <a:p>
            <a:r>
              <a:rPr lang="en-US" sz="3800" dirty="0"/>
              <a:t>Valid through October 2026</a:t>
            </a:r>
            <a:br>
              <a:rPr lang="en-US" sz="3800" dirty="0"/>
            </a:br>
            <a:endParaRPr lang="en-US" sz="3800" dirty="0"/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871" y="1907948"/>
            <a:ext cx="4159164" cy="27727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31835" y="4854660"/>
            <a:ext cx="426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Donated by: Pulte Family Charitable Foundation </a:t>
            </a:r>
          </a:p>
          <a:p>
            <a:endParaRPr lang="en-US" sz="1600" dirty="0">
              <a:solidFill>
                <a:srgbClr val="FF0000"/>
              </a:solidFill>
            </a:endParaRPr>
          </a:p>
          <a:p>
            <a:r>
              <a:rPr lang="en-US" sz="1600" b="1" dirty="0"/>
              <a:t>Value: $1,800 </a:t>
            </a:r>
            <a:endParaRPr lang="en-US" sz="1600" b="1" dirty="0">
              <a:solidFill>
                <a:srgbClr val="FF0000"/>
              </a:solidFill>
            </a:endParaRPr>
          </a:p>
          <a:p>
            <a:r>
              <a:rPr lang="en-US" sz="1600" b="1" dirty="0">
                <a:solidFill>
                  <a:srgbClr val="FF0000"/>
                </a:solidFill>
              </a:rPr>
              <a:t/>
            </a:r>
            <a:br>
              <a:rPr lang="en-US" sz="1600" b="1" dirty="0">
                <a:solidFill>
                  <a:srgbClr val="FF0000"/>
                </a:solidFill>
              </a:rPr>
            </a:br>
            <a:r>
              <a:rPr lang="en-US" sz="1600" b="1" dirty="0"/>
              <a:t>Starting Bid: $500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38081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409" y="152400"/>
            <a:ext cx="7848600" cy="1447800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Live Auction</a:t>
            </a:r>
            <a:br>
              <a:rPr lang="en-US" sz="4000" dirty="0"/>
            </a:br>
            <a:r>
              <a:rPr lang="en-US" sz="3600" b="1" dirty="0"/>
              <a:t>L-3</a:t>
            </a:r>
            <a:r>
              <a:rPr lang="en-US" sz="3600" dirty="0"/>
              <a:t> – </a:t>
            </a:r>
            <a:r>
              <a:rPr lang="en-US" sz="3600" b="1" dirty="0">
                <a:solidFill>
                  <a:srgbClr val="2A8034"/>
                </a:solidFill>
              </a:rPr>
              <a:t>Saint John’s Resort </a:t>
            </a:r>
            <a:br>
              <a:rPr lang="en-US" sz="3600" b="1" dirty="0">
                <a:solidFill>
                  <a:srgbClr val="2A8034"/>
                </a:solidFill>
              </a:rPr>
            </a:br>
            <a:r>
              <a:rPr lang="en-US" sz="3600" b="1" dirty="0">
                <a:solidFill>
                  <a:srgbClr val="2A8034"/>
                </a:solidFill>
              </a:rPr>
              <a:t>Stay &amp; Play Golf Package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6" y="2057400"/>
            <a:ext cx="8667287" cy="4648200"/>
          </a:xfrm>
          <a:ln>
            <a:noFill/>
          </a:ln>
        </p:spPr>
        <p:txBody>
          <a:bodyPr>
            <a:normAutofit fontScale="25000" lnSpcReduction="20000"/>
          </a:bodyPr>
          <a:lstStyle/>
          <a:p>
            <a:r>
              <a:rPr lang="en-US" sz="7200" b="1" dirty="0"/>
              <a:t>Two (2) couples </a:t>
            </a:r>
            <a:r>
              <a:rPr lang="en-US" sz="7200" dirty="0"/>
              <a:t>will enjoy a </a:t>
            </a:r>
            <a:r>
              <a:rPr lang="en-US" sz="7200" b="1" dirty="0"/>
              <a:t>1-Night Stay at Saint John’s Resort (2 rooms, 4 guests)</a:t>
            </a:r>
            <a:br>
              <a:rPr lang="en-US" sz="7200" b="1" dirty="0"/>
            </a:br>
            <a:endParaRPr lang="en-US" sz="7200" b="1" dirty="0"/>
          </a:p>
          <a:p>
            <a:r>
              <a:rPr lang="en-US" sz="7200" dirty="0"/>
              <a:t>Tee off on the first new metro Detroit golf course in 20+ years!</a:t>
            </a:r>
            <a:br>
              <a:rPr lang="en-US" sz="7200" dirty="0"/>
            </a:br>
            <a:endParaRPr lang="en-US" sz="7200" dirty="0"/>
          </a:p>
          <a:p>
            <a:r>
              <a:rPr lang="en-US" sz="7200" dirty="0"/>
              <a:t>Includes </a:t>
            </a:r>
            <a:r>
              <a:rPr lang="en-US" sz="7200" b="1" dirty="0"/>
              <a:t>2 Rounds of 18 holes at </a:t>
            </a:r>
            <a:r>
              <a:rPr lang="en-US" sz="7200" b="1" dirty="0">
                <a:solidFill>
                  <a:srgbClr val="FF0000"/>
                </a:solidFill>
              </a:rPr>
              <a:t>The Cardinal - </a:t>
            </a:r>
            <a:r>
              <a:rPr lang="en-US" sz="7200" dirty="0"/>
              <a:t>A championship 7,000 yard course</a:t>
            </a:r>
            <a:br>
              <a:rPr lang="en-US" sz="7200" dirty="0"/>
            </a:br>
            <a:r>
              <a:rPr lang="en-US" sz="7200" dirty="0"/>
              <a:t> </a:t>
            </a:r>
          </a:p>
          <a:p>
            <a:r>
              <a:rPr lang="en-US" sz="7200" b="1" dirty="0"/>
              <a:t>$200 Dining Credit </a:t>
            </a:r>
          </a:p>
          <a:p>
            <a:pPr lvl="1"/>
            <a:r>
              <a:rPr lang="en-US" sz="7200" dirty="0"/>
              <a:t>Redeemable at </a:t>
            </a:r>
            <a:r>
              <a:rPr lang="en-US" sz="7200" b="1" dirty="0"/>
              <a:t>Five Steakhouse</a:t>
            </a:r>
            <a:r>
              <a:rPr lang="en-US" sz="7200" dirty="0"/>
              <a:t>, </a:t>
            </a:r>
            <a:r>
              <a:rPr lang="en-US" sz="7200" b="1" dirty="0"/>
              <a:t>The Wine Grotto</a:t>
            </a:r>
            <a:r>
              <a:rPr lang="en-US" sz="7200" dirty="0"/>
              <a:t> or </a:t>
            </a:r>
            <a:r>
              <a:rPr lang="en-US" sz="7200" b="1" dirty="0" err="1"/>
              <a:t>Doyles</a:t>
            </a:r>
            <a:r>
              <a:rPr lang="en-US" sz="7200" b="1" dirty="0"/>
              <a:t> Irish Pub </a:t>
            </a:r>
            <a:br>
              <a:rPr lang="en-US" sz="7200" b="1" dirty="0"/>
            </a:br>
            <a:endParaRPr lang="en-US" sz="7200" b="1" dirty="0"/>
          </a:p>
          <a:p>
            <a:r>
              <a:rPr lang="en-US" sz="7200" dirty="0"/>
              <a:t>Package is subject to availability</a:t>
            </a:r>
          </a:p>
          <a:p>
            <a:pPr marL="0" indent="0">
              <a:buNone/>
            </a:pPr>
            <a:r>
              <a:rPr lang="en-US" sz="6400" b="1" dirty="0"/>
              <a:t/>
            </a:r>
            <a:br>
              <a:rPr lang="en-US" sz="6400" b="1" dirty="0"/>
            </a:br>
            <a:r>
              <a:rPr lang="en-US" sz="6400" b="1" dirty="0"/>
              <a:t/>
            </a:r>
            <a:br>
              <a:rPr lang="en-US" sz="6400" b="1" dirty="0"/>
            </a:br>
            <a:r>
              <a:rPr lang="en-US" sz="7200" b="1" dirty="0"/>
              <a:t>Donated by: Pulte Family Charitable Foundation </a:t>
            </a:r>
            <a:r>
              <a:rPr lang="en-US" sz="7200" dirty="0"/>
              <a:t/>
            </a:r>
            <a:br>
              <a:rPr lang="en-US" sz="7200" dirty="0"/>
            </a:br>
            <a:endParaRPr lang="en-US" sz="7200" dirty="0"/>
          </a:p>
          <a:p>
            <a:pPr marL="0" indent="0">
              <a:buNone/>
            </a:pPr>
            <a:r>
              <a:rPr lang="en-US" sz="7200" b="1" dirty="0"/>
              <a:t>Value: $2,500</a:t>
            </a:r>
            <a:br>
              <a:rPr lang="en-US" sz="7200" b="1" dirty="0"/>
            </a:br>
            <a:endParaRPr lang="en-US" sz="7200" b="1" dirty="0"/>
          </a:p>
          <a:p>
            <a:pPr marL="0" indent="0">
              <a:buNone/>
            </a:pPr>
            <a:r>
              <a:rPr lang="en-US" sz="7200" b="1" dirty="0"/>
              <a:t>Starting Bid: $500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6" y="4333487"/>
            <a:ext cx="3468391" cy="2829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442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284"/>
            <a:ext cx="8991600" cy="1371600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Live Auction</a:t>
            </a:r>
            <a:br>
              <a:rPr lang="en-US" sz="3600" dirty="0"/>
            </a:br>
            <a:r>
              <a:rPr lang="en-US" sz="3600" b="1" dirty="0"/>
              <a:t>L-4</a:t>
            </a:r>
            <a:r>
              <a:rPr lang="en-US" sz="3600" dirty="0"/>
              <a:t> –</a:t>
            </a:r>
            <a:r>
              <a:rPr lang="en-US" sz="3600" b="1" dirty="0">
                <a:solidFill>
                  <a:schemeClr val="tx2">
                    <a:lumMod val="75000"/>
                  </a:schemeClr>
                </a:solidFill>
              </a:rPr>
              <a:t> Fr. John </a:t>
            </a:r>
            <a:r>
              <a:rPr lang="en-US" sz="3600" b="1" dirty="0" err="1">
                <a:solidFill>
                  <a:schemeClr val="tx2">
                    <a:lumMod val="75000"/>
                  </a:schemeClr>
                </a:solidFill>
              </a:rPr>
              <a:t>Dudek’s</a:t>
            </a:r>
            <a:r>
              <a:rPr lang="en-US" sz="36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br>
              <a:rPr lang="en-US" sz="36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3600" b="1" dirty="0">
                <a:solidFill>
                  <a:schemeClr val="tx2">
                    <a:lumMod val="75000"/>
                  </a:schemeClr>
                </a:solidFill>
              </a:rPr>
              <a:t>“My Big Fat Greek Dinner!”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568945"/>
            <a:ext cx="8001000" cy="51054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1900" b="1" dirty="0"/>
              <a:t>Enjoy a BIG FAT GREEK DINNER </a:t>
            </a:r>
            <a:r>
              <a:rPr lang="en-US" sz="1900" dirty="0"/>
              <a:t>at your home for you and your guests!</a:t>
            </a:r>
          </a:p>
          <a:p>
            <a:r>
              <a:rPr lang="en-US" sz="1900" dirty="0"/>
              <a:t>Main course prepared by </a:t>
            </a:r>
            <a:r>
              <a:rPr lang="en-US" sz="1900" b="1" dirty="0"/>
              <a:t>Fr. John Dudek</a:t>
            </a:r>
            <a:r>
              <a:rPr lang="en-US" sz="1900" dirty="0"/>
              <a:t>, Pastor of St. Regis, Bloomfield Hills</a:t>
            </a:r>
          </a:p>
          <a:p>
            <a:r>
              <a:rPr lang="en-US" sz="1900" b="1" dirty="0"/>
              <a:t>Fr. John will bring a BBQ spit, and a lamb to roast</a:t>
            </a:r>
            <a:r>
              <a:rPr lang="en-US" sz="1900" dirty="0"/>
              <a:t>, plus</a:t>
            </a:r>
            <a:endParaRPr lang="en-US" sz="1900" b="1" dirty="0"/>
          </a:p>
          <a:p>
            <a:r>
              <a:rPr lang="en-US" sz="1900" dirty="0"/>
              <a:t>Homemade </a:t>
            </a:r>
            <a:r>
              <a:rPr lang="en-US" sz="1900" b="1" dirty="0"/>
              <a:t>Spanakopita</a:t>
            </a:r>
            <a:r>
              <a:rPr lang="en-US" sz="1900" dirty="0"/>
              <a:t> (spinach pie) prepared by a friend of his</a:t>
            </a:r>
          </a:p>
          <a:p>
            <a:r>
              <a:rPr lang="en-US" sz="1900" dirty="0"/>
              <a:t>This package also includes:</a:t>
            </a:r>
          </a:p>
          <a:p>
            <a:pPr lvl="1"/>
            <a:r>
              <a:rPr lang="en-US" sz="1900" dirty="0"/>
              <a:t>A </a:t>
            </a:r>
            <a:r>
              <a:rPr lang="en-US" sz="1900" b="1" dirty="0"/>
              <a:t>$250 Plum Market Gift Card* </a:t>
            </a:r>
          </a:p>
          <a:p>
            <a:pPr lvl="1"/>
            <a:r>
              <a:rPr lang="en-US" sz="1900" dirty="0"/>
              <a:t>A </a:t>
            </a:r>
            <a:r>
              <a:rPr lang="en-US" sz="1900" b="1" dirty="0"/>
              <a:t>$100 Astoria Pastry Shop Gift Card*</a:t>
            </a:r>
          </a:p>
          <a:p>
            <a:pPr lvl="1"/>
            <a:r>
              <a:rPr lang="en-US" sz="1900" dirty="0"/>
              <a:t>(*The (2) Gift Cards: Will allow the winner to shop for additional dinner </a:t>
            </a:r>
            <a:br>
              <a:rPr lang="en-US" sz="1900" dirty="0"/>
            </a:br>
            <a:r>
              <a:rPr lang="en-US" sz="1900" dirty="0"/>
              <a:t>items they would like to prepare and serve that evening)</a:t>
            </a:r>
          </a:p>
          <a:p>
            <a:r>
              <a:rPr lang="en-US" sz="1900" dirty="0"/>
              <a:t>Invite </a:t>
            </a:r>
            <a:r>
              <a:rPr lang="en-US" sz="1900" dirty="0" smtClean="0"/>
              <a:t>up to 20 </a:t>
            </a:r>
            <a:r>
              <a:rPr lang="en-US" sz="1900" dirty="0"/>
              <a:t>guests </a:t>
            </a:r>
          </a:p>
          <a:p>
            <a:r>
              <a:rPr lang="en-US" sz="1900" dirty="0"/>
              <a:t>Fr. John will also celebrate </a:t>
            </a:r>
            <a:r>
              <a:rPr lang="en-US" sz="1900" b="1" dirty="0"/>
              <a:t>Mass </a:t>
            </a:r>
            <a:r>
              <a:rPr lang="en-US" sz="1900" dirty="0"/>
              <a:t>and provide a </a:t>
            </a:r>
            <a:r>
              <a:rPr lang="en-US" sz="1900" b="1" dirty="0"/>
              <a:t>Home Blessing </a:t>
            </a:r>
          </a:p>
          <a:p>
            <a:r>
              <a:rPr lang="en-US" sz="1900" dirty="0"/>
              <a:t>On a mutually agreeable date in 2026</a:t>
            </a:r>
          </a:p>
          <a:p>
            <a:endParaRPr lang="en-US" sz="1200" dirty="0"/>
          </a:p>
          <a:p>
            <a:pPr marL="0" indent="0">
              <a:buNone/>
            </a:pPr>
            <a:r>
              <a:rPr lang="en-US" sz="1800" b="1" dirty="0"/>
              <a:t>Donated by: Fr. John Dudek + Plum Market + Astoria Pastry Shop</a:t>
            </a:r>
          </a:p>
          <a:p>
            <a:pPr marL="0" indent="0">
              <a:buNone/>
            </a:pPr>
            <a:r>
              <a:rPr lang="en-US" sz="1800" b="1" dirty="0"/>
              <a:t/>
            </a:r>
            <a:br>
              <a:rPr lang="en-US" sz="1800" b="1" dirty="0"/>
            </a:br>
            <a:r>
              <a:rPr lang="en-US" sz="1800" b="1" dirty="0"/>
              <a:t>Value: Priceless</a:t>
            </a:r>
            <a:br>
              <a:rPr lang="en-US" sz="1800" b="1" dirty="0"/>
            </a:br>
            <a:r>
              <a:rPr lang="en-US" sz="1800" b="1" dirty="0"/>
              <a:t/>
            </a:r>
            <a:br>
              <a:rPr lang="en-US" sz="1800" b="1" dirty="0"/>
            </a:br>
            <a:r>
              <a:rPr lang="en-US" sz="1800" b="1" dirty="0"/>
              <a:t>Starting Bid: $500</a:t>
            </a:r>
            <a:r>
              <a:rPr lang="en-US" sz="1800" b="1" dirty="0">
                <a:solidFill>
                  <a:srgbClr val="C00000"/>
                </a:solidFill>
              </a:rPr>
              <a:t> </a:t>
            </a:r>
            <a:endParaRPr lang="en-US" sz="2800" dirty="0">
              <a:solidFill>
                <a:srgbClr val="C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6444" y="4057188"/>
            <a:ext cx="2067559" cy="28193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9099" y="47284"/>
            <a:ext cx="1774903" cy="1668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022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47191"/>
            <a:ext cx="8229600" cy="1428996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Live Auction                                                       </a:t>
            </a:r>
            <a:r>
              <a:rPr lang="en-US" sz="3600" b="1" dirty="0"/>
              <a:t>L-5</a:t>
            </a:r>
            <a:r>
              <a:rPr lang="en-US" sz="3600" dirty="0"/>
              <a:t> –</a:t>
            </a:r>
            <a:r>
              <a:rPr lang="en-US" sz="3600" dirty="0">
                <a:solidFill>
                  <a:srgbClr val="0060A8"/>
                </a:solidFill>
              </a:rPr>
              <a:t>Good News Marriage Cruise </a:t>
            </a:r>
            <a:r>
              <a:rPr lang="en-US" sz="5400" dirty="0">
                <a:solidFill>
                  <a:srgbClr val="0060A8"/>
                </a:solidFill>
              </a:rPr>
              <a:t> </a:t>
            </a:r>
            <a:br>
              <a:rPr lang="en-US" sz="5400" dirty="0">
                <a:solidFill>
                  <a:srgbClr val="0060A8"/>
                </a:solidFill>
              </a:rPr>
            </a:br>
            <a:r>
              <a:rPr lang="en-US" sz="2200" dirty="0">
                <a:solidFill>
                  <a:srgbClr val="0060A8"/>
                </a:solidFill>
              </a:rPr>
              <a:t>A Catholic Cruise That Will Change You Forever!</a:t>
            </a:r>
            <a:endParaRPr lang="en-US" sz="4800" dirty="0">
              <a:solidFill>
                <a:srgbClr val="0060A8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5" y="1752600"/>
            <a:ext cx="6228803" cy="51054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300" dirty="0"/>
              <a:t>Includes:</a:t>
            </a:r>
          </a:p>
          <a:p>
            <a:r>
              <a:rPr lang="en-US" sz="2200" b="1" dirty="0"/>
              <a:t>A (7) seven-day</a:t>
            </a:r>
            <a:r>
              <a:rPr lang="en-US" sz="2200" b="1" dirty="0">
                <a:solidFill>
                  <a:srgbClr val="FF0000"/>
                </a:solidFill>
              </a:rPr>
              <a:t> </a:t>
            </a:r>
            <a:r>
              <a:rPr lang="en-US" sz="2200" b="1" dirty="0"/>
              <a:t>cruise for two (21 &amp; up) from Feb. 6–13, 2027</a:t>
            </a:r>
          </a:p>
          <a:p>
            <a:r>
              <a:rPr lang="en-US" sz="2200" dirty="0"/>
              <a:t>Departure from Ft. Lauderdale to Miami &amp;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/>
              <a:t>the Bahamas </a:t>
            </a:r>
          </a:p>
          <a:p>
            <a:r>
              <a:rPr lang="en-US" sz="2200" dirty="0"/>
              <a:t>A Balcony cabin on Holland America’s </a:t>
            </a:r>
            <a:r>
              <a:rPr lang="en-US" sz="2200" dirty="0" err="1"/>
              <a:t>Eurodam</a:t>
            </a:r>
            <a:r>
              <a:rPr lang="en-US" sz="2200" dirty="0"/>
              <a:t> </a:t>
            </a:r>
          </a:p>
          <a:p>
            <a:r>
              <a:rPr lang="en-US" sz="2200" dirty="0"/>
              <a:t>An </a:t>
            </a:r>
            <a:r>
              <a:rPr lang="en-US" sz="2200" u="sng" dirty="0"/>
              <a:t>Incredible</a:t>
            </a:r>
            <a:r>
              <a:rPr lang="en-US" sz="2200" dirty="0"/>
              <a:t> lineup of inspiring speakers &amp; performers, including </a:t>
            </a:r>
            <a:r>
              <a:rPr lang="en-US" sz="2200" b="1" dirty="0"/>
              <a:t>Fr. Mike Schmitz, Cardinal Timothy Dolan, Kimberly &amp; Dr. Scott Hahn, Dr. Ray </a:t>
            </a:r>
            <a:r>
              <a:rPr lang="en-US" sz="2200" b="1" dirty="0" err="1"/>
              <a:t>Guarendi</a:t>
            </a:r>
            <a:r>
              <a:rPr lang="en-US" sz="2200" b="1" dirty="0"/>
              <a:t>, Fr. Joe Krupp </a:t>
            </a:r>
            <a:r>
              <a:rPr lang="en-US" sz="2200" dirty="0"/>
              <a:t>&amp; more</a:t>
            </a:r>
          </a:p>
          <a:p>
            <a:r>
              <a:rPr lang="en-US" sz="2200" dirty="0"/>
              <a:t>A special performance by </a:t>
            </a:r>
            <a:r>
              <a:rPr lang="en-US" sz="2200" b="1" dirty="0"/>
              <a:t>Harry </a:t>
            </a:r>
            <a:r>
              <a:rPr lang="en-US" sz="2200" b="1" dirty="0" err="1"/>
              <a:t>Connick</a:t>
            </a:r>
            <a:r>
              <a:rPr lang="en-US" sz="2200" b="1" dirty="0"/>
              <a:t>, Jr.</a:t>
            </a:r>
          </a:p>
          <a:p>
            <a:r>
              <a:rPr lang="en-US" sz="2200" dirty="0"/>
              <a:t>Time for personal rejuvenation and spiritual retreat</a:t>
            </a:r>
          </a:p>
          <a:p>
            <a:r>
              <a:rPr lang="en-US" sz="2200" dirty="0"/>
              <a:t>Daily Mass </a:t>
            </a:r>
          </a:p>
          <a:p>
            <a:r>
              <a:rPr lang="en-US" sz="2200" dirty="0"/>
              <a:t>Opportunities to make new friends &amp; special memories </a:t>
            </a:r>
          </a:p>
          <a:p>
            <a:r>
              <a:rPr lang="en-US" sz="2200" dirty="0"/>
              <a:t>Experiences to build and nurture marriage</a:t>
            </a:r>
          </a:p>
          <a:p>
            <a:r>
              <a:rPr lang="en-US" sz="2200" dirty="0"/>
              <a:t>Port taxes &amp; gratuities </a:t>
            </a:r>
          </a:p>
          <a:p>
            <a:r>
              <a:rPr lang="en-US" sz="2200" dirty="0"/>
              <a:t>(Airfare not included)</a:t>
            </a:r>
          </a:p>
          <a:p>
            <a:pPr marL="0" indent="0">
              <a:buNone/>
            </a:pPr>
            <a:r>
              <a:rPr lang="en-US" sz="1600" b="1" dirty="0"/>
              <a:t/>
            </a:r>
            <a:br>
              <a:rPr lang="en-US" sz="1600" b="1" dirty="0"/>
            </a:br>
            <a:r>
              <a:rPr lang="en-US" sz="2200" b="1" dirty="0"/>
              <a:t>Donated by: Corporate Travel Services </a:t>
            </a:r>
          </a:p>
          <a:p>
            <a:pPr marL="0" indent="0">
              <a:buNone/>
            </a:pPr>
            <a:r>
              <a:rPr lang="en-US" sz="2200" dirty="0"/>
              <a:t/>
            </a:r>
            <a:br>
              <a:rPr lang="en-US" sz="2200" dirty="0"/>
            </a:br>
            <a:r>
              <a:rPr lang="en-US" sz="2200" b="1" dirty="0"/>
              <a:t>Value: $8,246</a:t>
            </a:r>
            <a:br>
              <a:rPr lang="en-US" sz="2200" b="1" dirty="0"/>
            </a:br>
            <a:r>
              <a:rPr lang="en-US" sz="2200" b="1" dirty="0"/>
              <a:t/>
            </a:r>
            <a:br>
              <a:rPr lang="en-US" sz="2200" b="1" dirty="0"/>
            </a:br>
            <a:r>
              <a:rPr lang="en-US" sz="2200" b="1" dirty="0"/>
              <a:t>Starting Bid: $1,000  </a:t>
            </a:r>
            <a:endParaRPr lang="en-US" sz="22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5" y="1684725"/>
            <a:ext cx="1998253" cy="149971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204" y="3171432"/>
            <a:ext cx="2392183" cy="18335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827" y="4876801"/>
            <a:ext cx="2966231" cy="223789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2" y="4876805"/>
            <a:ext cx="2412463" cy="1851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980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5156</TotalTime>
  <Words>279</Words>
  <Application>Microsoft Office PowerPoint</Application>
  <PresentationFormat>On-screen Show (4:3)</PresentationFormat>
  <Paragraphs>60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Brush Script MT</vt:lpstr>
      <vt:lpstr>Calibri</vt:lpstr>
      <vt:lpstr>Constantia</vt:lpstr>
      <vt:lpstr>Franklin Gothic Book</vt:lpstr>
      <vt:lpstr>Rage Italic</vt:lpstr>
      <vt:lpstr>Pushpin</vt:lpstr>
      <vt:lpstr>Live Auction L-1 – Blue Topaz Pendant Necklace </vt:lpstr>
      <vt:lpstr>Live Auction L-2 – Ultimate Mackinac Escape – The Inn at Stonecliffe  </vt:lpstr>
      <vt:lpstr>Live Auction L-3 – Saint John’s Resort  Stay &amp; Play Golf Package</vt:lpstr>
      <vt:lpstr>Live Auction L-4 – Fr. John Dudek’s  “My Big Fat Greek Dinner!”</vt:lpstr>
      <vt:lpstr>Live Auction                                                       L-5 –Good News Marriage Cruise   A Catholic Cruise That Will Change You Forever!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BEAT GOES ON</dc:title>
  <dc:creator>Ying</dc:creator>
  <cp:lastModifiedBy>User</cp:lastModifiedBy>
  <cp:revision>710</cp:revision>
  <cp:lastPrinted>2025-10-30T19:45:05Z</cp:lastPrinted>
  <dcterms:created xsi:type="dcterms:W3CDTF">2016-10-01T15:54:02Z</dcterms:created>
  <dcterms:modified xsi:type="dcterms:W3CDTF">2025-10-31T15:39:36Z</dcterms:modified>
</cp:coreProperties>
</file>